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1" r:id="rId3"/>
    <p:sldId id="272" r:id="rId4"/>
    <p:sldId id="273" r:id="rId5"/>
    <p:sldId id="257" r:id="rId6"/>
    <p:sldId id="258" r:id="rId7"/>
    <p:sldId id="259" r:id="rId8"/>
    <p:sldId id="260" r:id="rId9"/>
    <p:sldId id="268" r:id="rId10"/>
    <p:sldId id="275" r:id="rId11"/>
    <p:sldId id="269" r:id="rId12"/>
    <p:sldId id="270" r:id="rId13"/>
    <p:sldId id="256" r:id="rId14"/>
    <p:sldId id="262" r:id="rId15"/>
    <p:sldId id="264" r:id="rId16"/>
    <p:sldId id="265" r:id="rId17"/>
    <p:sldId id="266" r:id="rId18"/>
    <p:sldId id="267" r:id="rId19"/>
    <p:sldId id="261"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5" d="100"/>
          <a:sy n="65" d="100"/>
        </p:scale>
        <p:origin x="6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80356-AFC8-4D7E-A960-FED2BA72AD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CC6AEC-4061-484D-BCD7-CECE89A71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DED42F-5AA0-4963-9B95-F5341AF68C3D}"/>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5" name="Footer Placeholder 4">
            <a:extLst>
              <a:ext uri="{FF2B5EF4-FFF2-40B4-BE49-F238E27FC236}">
                <a16:creationId xmlns:a16="http://schemas.microsoft.com/office/drawing/2014/main" id="{E50D01B5-4CAC-43F1-BE45-C227D04F3E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2E62F0-7287-4E34-9C06-16739190D794}"/>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249978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62A3C-96A9-4A5F-9BDB-79211D5E3F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46D51E-5B2B-4918-80EE-AAC2229B56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C1D20C-99D9-430B-89CF-F5FB11C7764D}"/>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5" name="Footer Placeholder 4">
            <a:extLst>
              <a:ext uri="{FF2B5EF4-FFF2-40B4-BE49-F238E27FC236}">
                <a16:creationId xmlns:a16="http://schemas.microsoft.com/office/drawing/2014/main" id="{B288D1D2-9887-4E0D-A193-94D82D73F5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AA8BAC-30AD-4394-9AD1-4A8FE56079DE}"/>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203145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F6BC37-50BE-401A-B56B-CABF2578DA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2C3C34-5B92-4463-A921-1089771F3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4F2549-096F-4656-80DA-77E9959DB4A3}"/>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5" name="Footer Placeholder 4">
            <a:extLst>
              <a:ext uri="{FF2B5EF4-FFF2-40B4-BE49-F238E27FC236}">
                <a16:creationId xmlns:a16="http://schemas.microsoft.com/office/drawing/2014/main" id="{F16F012E-29BC-46E6-9A17-7A255518D4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E6425A-1F91-4AE0-AB98-071B5DDA2354}"/>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65455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E4A4C-1B49-4824-BC7D-16C17EBF3F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224EE4-C1DA-4F2F-B230-B2B504123F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E1551B-A913-4397-B5FE-5F62B86A530E}"/>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5" name="Footer Placeholder 4">
            <a:extLst>
              <a:ext uri="{FF2B5EF4-FFF2-40B4-BE49-F238E27FC236}">
                <a16:creationId xmlns:a16="http://schemas.microsoft.com/office/drawing/2014/main" id="{AD2B751B-027D-495A-A8E1-DF48C871C5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6AFFA0-6DFD-4191-B8B4-98CDA128BCC8}"/>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249501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6242-6EB7-4B60-8C3D-F3BBC826E3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85BBB4-0981-40F1-852A-F007386100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287769-EFF8-49F9-992A-14E205285FF2}"/>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5" name="Footer Placeholder 4">
            <a:extLst>
              <a:ext uri="{FF2B5EF4-FFF2-40B4-BE49-F238E27FC236}">
                <a16:creationId xmlns:a16="http://schemas.microsoft.com/office/drawing/2014/main" id="{A80F94E2-4C91-4FEC-92D0-D11B8ABFE8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465D2B-0EE3-45BE-91A3-11A28480EE5A}"/>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2558539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C1573-B5C5-4C5C-AB0F-E13AAA7597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5F8D45-DB45-444B-AF2A-35C65E9417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D81033F-5EEB-4247-9FA1-0EBAC483E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68B3131-CA10-4E97-9BA4-C02773B4BA97}"/>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6" name="Footer Placeholder 5">
            <a:extLst>
              <a:ext uri="{FF2B5EF4-FFF2-40B4-BE49-F238E27FC236}">
                <a16:creationId xmlns:a16="http://schemas.microsoft.com/office/drawing/2014/main" id="{91971FA5-03A7-4258-93DA-7D7935BA5D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CD7F07-8FC8-43D3-B5AF-A90329BF65E3}"/>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105835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F112C-CD8A-49C5-9DC7-581500C40FE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7D5E1-EE92-45C0-B33B-06540C4B9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B24090-5204-48B7-8D87-242AD33B0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05C8183-73C6-4357-8500-A5691F98AF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9350A0-621F-4577-A033-83A5580073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F82A96-B51B-4851-9C73-E1178123E328}"/>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8" name="Footer Placeholder 7">
            <a:extLst>
              <a:ext uri="{FF2B5EF4-FFF2-40B4-BE49-F238E27FC236}">
                <a16:creationId xmlns:a16="http://schemas.microsoft.com/office/drawing/2014/main" id="{EF76C901-216D-404D-9C37-5478270E86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67DFFD-14D3-4C67-B386-78B7294A7E8F}"/>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412762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01854-64EE-4C75-BED0-67562D12A8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9628A5-AD57-43BF-9853-601392212889}"/>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4" name="Footer Placeholder 3">
            <a:extLst>
              <a:ext uri="{FF2B5EF4-FFF2-40B4-BE49-F238E27FC236}">
                <a16:creationId xmlns:a16="http://schemas.microsoft.com/office/drawing/2014/main" id="{ECCE1F3E-6653-4F24-A2AB-CC3E031F20B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2503083-D3D2-4323-9346-FA394E40F683}"/>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11160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42D70-09D0-461F-BDE9-DB69EC596DCC}"/>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3" name="Footer Placeholder 2">
            <a:extLst>
              <a:ext uri="{FF2B5EF4-FFF2-40B4-BE49-F238E27FC236}">
                <a16:creationId xmlns:a16="http://schemas.microsoft.com/office/drawing/2014/main" id="{8A69EE1B-1D16-483A-843F-7A87549365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B467882-4964-405A-99D1-E1DBBA0875E8}"/>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45545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CF99-4752-4B66-BBBF-0AFDFFA35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96D35A-360D-43BC-A756-B16D07340E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3D85C7-A3F8-4EEC-BA9A-112D94ACE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AFC1F8-6BD3-4AE3-8D35-78ABBD5C713A}"/>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6" name="Footer Placeholder 5">
            <a:extLst>
              <a:ext uri="{FF2B5EF4-FFF2-40B4-BE49-F238E27FC236}">
                <a16:creationId xmlns:a16="http://schemas.microsoft.com/office/drawing/2014/main" id="{6E3E494F-0D82-4B19-9D9E-CF9E8CE717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8539DE-0AAD-4A24-AE7A-52E27EEB912E}"/>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56209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24DE3-5FDC-45C7-9558-5E8F25F42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99DA88-9B1A-4337-9584-6E1E0894D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89D0B5-2BD2-4578-9A9D-F992ADFA3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0B5918-FDDD-400F-9EA4-35C59DAB4A69}"/>
              </a:ext>
            </a:extLst>
          </p:cNvPr>
          <p:cNvSpPr>
            <a:spLocks noGrp="1"/>
          </p:cNvSpPr>
          <p:nvPr>
            <p:ph type="dt" sz="half" idx="10"/>
          </p:nvPr>
        </p:nvSpPr>
        <p:spPr/>
        <p:txBody>
          <a:bodyPr/>
          <a:lstStyle/>
          <a:p>
            <a:fld id="{3B35799E-1E80-46BD-822A-AB6B3E356E77}" type="datetimeFigureOut">
              <a:rPr lang="en-GB" smtClean="0"/>
              <a:t>28/09/2020</a:t>
            </a:fld>
            <a:endParaRPr lang="en-GB"/>
          </a:p>
        </p:txBody>
      </p:sp>
      <p:sp>
        <p:nvSpPr>
          <p:cNvPr id="6" name="Footer Placeholder 5">
            <a:extLst>
              <a:ext uri="{FF2B5EF4-FFF2-40B4-BE49-F238E27FC236}">
                <a16:creationId xmlns:a16="http://schemas.microsoft.com/office/drawing/2014/main" id="{5F38D4E8-FCE5-4D30-A1CF-FB5A942C83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8EA844-ABCF-4EBF-BE63-1DDA7ED6873C}"/>
              </a:ext>
            </a:extLst>
          </p:cNvPr>
          <p:cNvSpPr>
            <a:spLocks noGrp="1"/>
          </p:cNvSpPr>
          <p:nvPr>
            <p:ph type="sldNum" sz="quarter" idx="12"/>
          </p:nvPr>
        </p:nvSpPr>
        <p:spPr/>
        <p:txBody>
          <a:bodyPr/>
          <a:lstStyle/>
          <a:p>
            <a:fld id="{28E77EEC-E5C8-4DCC-B218-1DABD63A73D7}" type="slidenum">
              <a:rPr lang="en-GB" smtClean="0"/>
              <a:t>‹#›</a:t>
            </a:fld>
            <a:endParaRPr lang="en-GB"/>
          </a:p>
        </p:txBody>
      </p:sp>
    </p:spTree>
    <p:extLst>
      <p:ext uri="{BB962C8B-B14F-4D97-AF65-F5344CB8AC3E}">
        <p14:creationId xmlns:p14="http://schemas.microsoft.com/office/powerpoint/2010/main" val="108878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E80262-2747-4933-B917-E7475E5EFB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582F04-0B88-4EFE-8B75-50DEBF9CB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F83ADD-E3F9-4845-961F-F2C08E7CFC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5799E-1E80-46BD-822A-AB6B3E356E77}" type="datetimeFigureOut">
              <a:rPr lang="en-GB" smtClean="0"/>
              <a:t>28/09/2020</a:t>
            </a:fld>
            <a:endParaRPr lang="en-GB"/>
          </a:p>
        </p:txBody>
      </p:sp>
      <p:sp>
        <p:nvSpPr>
          <p:cNvPr id="5" name="Footer Placeholder 4">
            <a:extLst>
              <a:ext uri="{FF2B5EF4-FFF2-40B4-BE49-F238E27FC236}">
                <a16:creationId xmlns:a16="http://schemas.microsoft.com/office/drawing/2014/main" id="{B7DCB50B-D2B5-43B9-BFAC-F5CEBE497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FC3511-E418-4853-ACA9-F9BA237EF6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77EEC-E5C8-4DCC-B218-1DABD63A73D7}" type="slidenum">
              <a:rPr lang="en-GB" smtClean="0"/>
              <a:t>‹#›</a:t>
            </a:fld>
            <a:endParaRPr lang="en-GB"/>
          </a:p>
        </p:txBody>
      </p:sp>
    </p:spTree>
    <p:extLst>
      <p:ext uri="{BB962C8B-B14F-4D97-AF65-F5344CB8AC3E}">
        <p14:creationId xmlns:p14="http://schemas.microsoft.com/office/powerpoint/2010/main" val="1115035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1085-23A6-4977-831E-92D77E313871}"/>
              </a:ext>
            </a:extLst>
          </p:cNvPr>
          <p:cNvSpPr>
            <a:spLocks noGrp="1"/>
          </p:cNvSpPr>
          <p:nvPr>
            <p:ph type="ctrTitle"/>
          </p:nvPr>
        </p:nvSpPr>
        <p:spPr/>
        <p:txBody>
          <a:bodyPr>
            <a:normAutofit/>
          </a:bodyPr>
          <a:lstStyle/>
          <a:p>
            <a:r>
              <a:rPr lang="en-GB" sz="9600" dirty="0"/>
              <a:t>111</a:t>
            </a:r>
          </a:p>
        </p:txBody>
      </p:sp>
      <p:sp>
        <p:nvSpPr>
          <p:cNvPr id="3" name="Subtitle 2">
            <a:extLst>
              <a:ext uri="{FF2B5EF4-FFF2-40B4-BE49-F238E27FC236}">
                <a16:creationId xmlns:a16="http://schemas.microsoft.com/office/drawing/2014/main" id="{92A3381E-D9C6-405B-AB6D-508F4931AF06}"/>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557108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8B518-E059-4572-9CCE-42AB419E934F}"/>
              </a:ext>
            </a:extLst>
          </p:cNvPr>
          <p:cNvSpPr>
            <a:spLocks noGrp="1"/>
          </p:cNvSpPr>
          <p:nvPr>
            <p:ph type="title"/>
          </p:nvPr>
        </p:nvSpPr>
        <p:spPr/>
        <p:txBody>
          <a:bodyPr/>
          <a:lstStyle/>
          <a:p>
            <a:r>
              <a:rPr lang="en-GB" dirty="0"/>
              <a:t>The Future</a:t>
            </a:r>
          </a:p>
        </p:txBody>
      </p:sp>
      <p:sp>
        <p:nvSpPr>
          <p:cNvPr id="3" name="Content Placeholder 2">
            <a:extLst>
              <a:ext uri="{FF2B5EF4-FFF2-40B4-BE49-F238E27FC236}">
                <a16:creationId xmlns:a16="http://schemas.microsoft.com/office/drawing/2014/main" id="{384EBFAF-FA29-4E5E-8F4E-D456E48B8930}"/>
              </a:ext>
            </a:extLst>
          </p:cNvPr>
          <p:cNvSpPr>
            <a:spLocks noGrp="1"/>
          </p:cNvSpPr>
          <p:nvPr>
            <p:ph idx="1"/>
          </p:nvPr>
        </p:nvSpPr>
        <p:spPr/>
        <p:txBody>
          <a:bodyPr/>
          <a:lstStyle/>
          <a:p>
            <a:r>
              <a:rPr lang="en-GB" dirty="0"/>
              <a:t>New way of working</a:t>
            </a:r>
          </a:p>
          <a:p>
            <a:r>
              <a:rPr lang="en-GB" dirty="0"/>
              <a:t>Qualitative not Quantitative</a:t>
            </a:r>
          </a:p>
          <a:p>
            <a:r>
              <a:rPr lang="en-GB" dirty="0"/>
              <a:t>High Trust</a:t>
            </a:r>
          </a:p>
          <a:p>
            <a:endParaRPr lang="en-GB" dirty="0"/>
          </a:p>
        </p:txBody>
      </p:sp>
    </p:spTree>
    <p:extLst>
      <p:ext uri="{BB962C8B-B14F-4D97-AF65-F5344CB8AC3E}">
        <p14:creationId xmlns:p14="http://schemas.microsoft.com/office/powerpoint/2010/main" val="1777542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2648-1153-452A-8077-774FCEA983AD}"/>
              </a:ext>
            </a:extLst>
          </p:cNvPr>
          <p:cNvSpPr>
            <a:spLocks noGrp="1"/>
          </p:cNvSpPr>
          <p:nvPr>
            <p:ph type="title"/>
          </p:nvPr>
        </p:nvSpPr>
        <p:spPr/>
        <p:txBody>
          <a:bodyPr/>
          <a:lstStyle/>
          <a:p>
            <a:r>
              <a:rPr lang="en-GB" dirty="0"/>
              <a:t>Dental Punchbag</a:t>
            </a:r>
          </a:p>
        </p:txBody>
      </p:sp>
      <p:sp>
        <p:nvSpPr>
          <p:cNvPr id="3" name="Content Placeholder 2">
            <a:extLst>
              <a:ext uri="{FF2B5EF4-FFF2-40B4-BE49-F238E27FC236}">
                <a16:creationId xmlns:a16="http://schemas.microsoft.com/office/drawing/2014/main" id="{C576278B-4527-4000-9A3D-EC3257FB75B6}"/>
              </a:ext>
            </a:extLst>
          </p:cNvPr>
          <p:cNvSpPr>
            <a:spLocks noGrp="1"/>
          </p:cNvSpPr>
          <p:nvPr>
            <p:ph idx="1"/>
          </p:nvPr>
        </p:nvSpPr>
        <p:spPr/>
        <p:txBody>
          <a:bodyPr/>
          <a:lstStyle/>
          <a:p>
            <a:pPr marL="0" indent="0">
              <a:buNone/>
            </a:pPr>
            <a:r>
              <a:rPr lang="en-GB" sz="3600" dirty="0"/>
              <a:t>Ridiculous complaints from patients</a:t>
            </a:r>
          </a:p>
          <a:p>
            <a:pPr marL="0" indent="0">
              <a:buNone/>
            </a:pPr>
            <a:endParaRPr lang="en-GB" sz="3600" dirty="0"/>
          </a:p>
          <a:p>
            <a:r>
              <a:rPr lang="en-GB" dirty="0"/>
              <a:t>E.g. Crowns recemented but not happy</a:t>
            </a:r>
          </a:p>
          <a:p>
            <a:r>
              <a:rPr lang="en-GB" dirty="0"/>
              <a:t>Complain that it took more than 10 days for a wisdom tooth referral</a:t>
            </a:r>
          </a:p>
          <a:p>
            <a:r>
              <a:rPr lang="en-GB" dirty="0"/>
              <a:t>Why can’t you finish the endo off</a:t>
            </a:r>
          </a:p>
          <a:p>
            <a:r>
              <a:rPr lang="en-GB" dirty="0"/>
              <a:t>Why can’t I have a veneer</a:t>
            </a:r>
          </a:p>
          <a:p>
            <a:r>
              <a:rPr lang="en-GB" dirty="0"/>
              <a:t>I want an examination</a:t>
            </a:r>
          </a:p>
          <a:p>
            <a:r>
              <a:rPr lang="en-GB" dirty="0"/>
              <a:t>I want an appointment tomorrow</a:t>
            </a:r>
          </a:p>
        </p:txBody>
      </p:sp>
    </p:spTree>
    <p:extLst>
      <p:ext uri="{BB962C8B-B14F-4D97-AF65-F5344CB8AC3E}">
        <p14:creationId xmlns:p14="http://schemas.microsoft.com/office/powerpoint/2010/main" val="3995809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0F135-FA82-414F-BC15-1BAF8EEAB817}"/>
              </a:ext>
            </a:extLst>
          </p:cNvPr>
          <p:cNvSpPr>
            <a:spLocks noGrp="1"/>
          </p:cNvSpPr>
          <p:nvPr>
            <p:ph type="title"/>
          </p:nvPr>
        </p:nvSpPr>
        <p:spPr/>
        <p:txBody>
          <a:bodyPr/>
          <a:lstStyle/>
          <a:p>
            <a:r>
              <a:rPr lang="en-GB" dirty="0"/>
              <a:t>We are NOT a Punchbag for the Public</a:t>
            </a:r>
          </a:p>
        </p:txBody>
      </p:sp>
      <p:sp>
        <p:nvSpPr>
          <p:cNvPr id="3" name="Content Placeholder 2">
            <a:extLst>
              <a:ext uri="{FF2B5EF4-FFF2-40B4-BE49-F238E27FC236}">
                <a16:creationId xmlns:a16="http://schemas.microsoft.com/office/drawing/2014/main" id="{B5C207B7-F22D-47D2-8E72-A494574EBB6A}"/>
              </a:ext>
            </a:extLst>
          </p:cNvPr>
          <p:cNvSpPr>
            <a:spLocks noGrp="1"/>
          </p:cNvSpPr>
          <p:nvPr>
            <p:ph idx="1"/>
          </p:nvPr>
        </p:nvSpPr>
        <p:spPr/>
        <p:txBody>
          <a:bodyPr/>
          <a:lstStyle/>
          <a:p>
            <a:r>
              <a:rPr lang="en-GB" dirty="0"/>
              <a:t>Sympathise with their frustrations</a:t>
            </a:r>
          </a:p>
          <a:p>
            <a:r>
              <a:rPr lang="en-GB" dirty="0"/>
              <a:t>Identify with them, share their frustrations</a:t>
            </a:r>
          </a:p>
          <a:p>
            <a:r>
              <a:rPr lang="en-GB" dirty="0"/>
              <a:t>Explain that these are unusual circumstances</a:t>
            </a:r>
          </a:p>
          <a:p>
            <a:r>
              <a:rPr lang="en-GB" dirty="0"/>
              <a:t>Explain we are ALL short staffed</a:t>
            </a:r>
          </a:p>
          <a:p>
            <a:r>
              <a:rPr lang="en-GB" dirty="0"/>
              <a:t>Explain that WE are ALL frustrated and angry too</a:t>
            </a:r>
          </a:p>
          <a:p>
            <a:r>
              <a:rPr lang="en-GB" dirty="0"/>
              <a:t>If they are still unhappy try elsewhere</a:t>
            </a:r>
          </a:p>
          <a:p>
            <a:r>
              <a:rPr lang="en-GB" dirty="0"/>
              <a:t>But we are NOT their punchbag to abuse or threaten</a:t>
            </a:r>
          </a:p>
        </p:txBody>
      </p:sp>
    </p:spTree>
    <p:extLst>
      <p:ext uri="{BB962C8B-B14F-4D97-AF65-F5344CB8AC3E}">
        <p14:creationId xmlns:p14="http://schemas.microsoft.com/office/powerpoint/2010/main" val="2668051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E56AD1-812A-4799-9D94-40541F5E1452}"/>
              </a:ext>
            </a:extLst>
          </p:cNvPr>
          <p:cNvSpPr>
            <a:spLocks noGrp="1"/>
          </p:cNvSpPr>
          <p:nvPr>
            <p:ph type="title"/>
          </p:nvPr>
        </p:nvSpPr>
        <p:spPr/>
        <p:txBody>
          <a:bodyPr>
            <a:normAutofit fontScale="90000"/>
          </a:bodyPr>
          <a:lstStyle/>
          <a:p>
            <a:br>
              <a:rPr lang="en-GB" dirty="0"/>
            </a:br>
            <a:r>
              <a:rPr lang="en-GB" sz="5300" dirty="0" err="1"/>
              <a:t>Covid</a:t>
            </a:r>
            <a:r>
              <a:rPr lang="en-GB" sz="5300" dirty="0"/>
              <a:t> 19  Care……….Aerosol</a:t>
            </a:r>
            <a:br>
              <a:rPr lang="en-GB" dirty="0"/>
            </a:br>
            <a:endParaRPr lang="en-GB" dirty="0"/>
          </a:p>
        </p:txBody>
      </p:sp>
      <p:sp>
        <p:nvSpPr>
          <p:cNvPr id="5" name="Content Placeholder 4">
            <a:extLst>
              <a:ext uri="{FF2B5EF4-FFF2-40B4-BE49-F238E27FC236}">
                <a16:creationId xmlns:a16="http://schemas.microsoft.com/office/drawing/2014/main" id="{93BCEEA6-E700-48F4-830B-1E6248D5FB49}"/>
              </a:ext>
            </a:extLst>
          </p:cNvPr>
          <p:cNvSpPr>
            <a:spLocks noGrp="1"/>
          </p:cNvSpPr>
          <p:nvPr>
            <p:ph idx="1"/>
          </p:nvPr>
        </p:nvSpPr>
        <p:spPr/>
        <p:txBody>
          <a:bodyPr>
            <a:normAutofit/>
          </a:bodyPr>
          <a:lstStyle/>
          <a:p>
            <a:pPr marL="0" indent="0">
              <a:buNone/>
            </a:pPr>
            <a:r>
              <a:rPr lang="en-GB" sz="3600" dirty="0"/>
              <a:t>Which Aerosols</a:t>
            </a:r>
          </a:p>
          <a:p>
            <a:pPr marL="0" indent="0">
              <a:buNone/>
            </a:pPr>
            <a:endParaRPr lang="en-GB" sz="3600" dirty="0"/>
          </a:p>
          <a:p>
            <a:r>
              <a:rPr lang="en-GB" sz="3600" dirty="0"/>
              <a:t>Air Turbine</a:t>
            </a:r>
          </a:p>
          <a:p>
            <a:r>
              <a:rPr lang="en-GB" sz="3600" dirty="0"/>
              <a:t>3-in 1 Syringe</a:t>
            </a:r>
          </a:p>
          <a:p>
            <a:r>
              <a:rPr lang="en-GB" sz="3600" dirty="0"/>
              <a:t>Ultra sonic scaler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99213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FEA36-95C1-4BA1-8D09-620851387670}"/>
              </a:ext>
            </a:extLst>
          </p:cNvPr>
          <p:cNvSpPr>
            <a:spLocks noGrp="1"/>
          </p:cNvSpPr>
          <p:nvPr>
            <p:ph type="title"/>
          </p:nvPr>
        </p:nvSpPr>
        <p:spPr/>
        <p:txBody>
          <a:bodyPr/>
          <a:lstStyle/>
          <a:p>
            <a:r>
              <a:rPr lang="en-GB" dirty="0"/>
              <a:t>Mitigation</a:t>
            </a:r>
          </a:p>
        </p:txBody>
      </p:sp>
      <p:sp>
        <p:nvSpPr>
          <p:cNvPr id="3" name="Content Placeholder 2">
            <a:extLst>
              <a:ext uri="{FF2B5EF4-FFF2-40B4-BE49-F238E27FC236}">
                <a16:creationId xmlns:a16="http://schemas.microsoft.com/office/drawing/2014/main" id="{10F3A3F1-518D-4A36-9D86-719B641B17AC}"/>
              </a:ext>
            </a:extLst>
          </p:cNvPr>
          <p:cNvSpPr>
            <a:spLocks noGrp="1"/>
          </p:cNvSpPr>
          <p:nvPr>
            <p:ph idx="1"/>
          </p:nvPr>
        </p:nvSpPr>
        <p:spPr/>
        <p:txBody>
          <a:bodyPr>
            <a:normAutofit/>
          </a:bodyPr>
          <a:lstStyle/>
          <a:p>
            <a:r>
              <a:rPr lang="en-GB" sz="3600" dirty="0"/>
              <a:t>Rubber Dam……..little evidence</a:t>
            </a:r>
          </a:p>
          <a:p>
            <a:r>
              <a:rPr lang="en-GB" sz="3600" dirty="0"/>
              <a:t>Mouthwash</a:t>
            </a:r>
          </a:p>
          <a:p>
            <a:r>
              <a:rPr lang="en-GB" sz="3600" dirty="0"/>
              <a:t>High velocity suction</a:t>
            </a:r>
          </a:p>
          <a:p>
            <a:r>
              <a:rPr lang="en-GB" sz="3600" dirty="0"/>
              <a:t>Fallow time</a:t>
            </a:r>
          </a:p>
        </p:txBody>
      </p:sp>
    </p:spTree>
    <p:extLst>
      <p:ext uri="{BB962C8B-B14F-4D97-AF65-F5344CB8AC3E}">
        <p14:creationId xmlns:p14="http://schemas.microsoft.com/office/powerpoint/2010/main" val="124142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A97BF-4F44-42A9-B150-3430D8BCE71B}"/>
              </a:ext>
            </a:extLst>
          </p:cNvPr>
          <p:cNvSpPr>
            <a:spLocks noGrp="1"/>
          </p:cNvSpPr>
          <p:nvPr>
            <p:ph type="title"/>
          </p:nvPr>
        </p:nvSpPr>
        <p:spPr/>
        <p:txBody>
          <a:bodyPr/>
          <a:lstStyle/>
          <a:p>
            <a:r>
              <a:rPr lang="en-GB" dirty="0"/>
              <a:t>Prevention</a:t>
            </a:r>
          </a:p>
        </p:txBody>
      </p:sp>
      <p:sp>
        <p:nvSpPr>
          <p:cNvPr id="3" name="Content Placeholder 2">
            <a:extLst>
              <a:ext uri="{FF2B5EF4-FFF2-40B4-BE49-F238E27FC236}">
                <a16:creationId xmlns:a16="http://schemas.microsoft.com/office/drawing/2014/main" id="{D8862C51-F14E-456C-A0D2-0125618A8FF2}"/>
              </a:ext>
            </a:extLst>
          </p:cNvPr>
          <p:cNvSpPr>
            <a:spLocks noGrp="1"/>
          </p:cNvSpPr>
          <p:nvPr>
            <p:ph idx="1"/>
          </p:nvPr>
        </p:nvSpPr>
        <p:spPr>
          <a:xfrm>
            <a:off x="1033794" y="1991880"/>
            <a:ext cx="10515600" cy="4351338"/>
          </a:xfrm>
        </p:spPr>
        <p:txBody>
          <a:bodyPr/>
          <a:lstStyle/>
          <a:p>
            <a:r>
              <a:rPr lang="en-GB" sz="3600" dirty="0"/>
              <a:t>Airborne precautions in the surgery ………    PPE etc</a:t>
            </a:r>
          </a:p>
          <a:p>
            <a:endParaRPr lang="en-GB" sz="3600" dirty="0"/>
          </a:p>
          <a:p>
            <a:r>
              <a:rPr lang="en-GB" sz="3600" dirty="0"/>
              <a:t>Social distancing in the practice</a:t>
            </a:r>
          </a:p>
          <a:p>
            <a:endParaRPr lang="en-GB" sz="3600" dirty="0"/>
          </a:p>
          <a:p>
            <a:r>
              <a:rPr lang="en-GB" sz="3600" dirty="0"/>
              <a:t>Masks</a:t>
            </a:r>
          </a:p>
          <a:p>
            <a:endParaRPr lang="en-GB" sz="3600" dirty="0"/>
          </a:p>
          <a:p>
            <a:r>
              <a:rPr lang="en-GB" sz="3600" dirty="0"/>
              <a:t>Ventilation changes</a:t>
            </a:r>
          </a:p>
          <a:p>
            <a:pPr marL="0" indent="0">
              <a:buNone/>
            </a:pPr>
            <a:endParaRPr lang="en-GB" dirty="0"/>
          </a:p>
        </p:txBody>
      </p:sp>
    </p:spTree>
    <p:extLst>
      <p:ext uri="{BB962C8B-B14F-4D97-AF65-F5344CB8AC3E}">
        <p14:creationId xmlns:p14="http://schemas.microsoft.com/office/powerpoint/2010/main" val="191670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359C-9DDF-468D-9D85-E43142A8AEED}"/>
              </a:ext>
            </a:extLst>
          </p:cNvPr>
          <p:cNvSpPr>
            <a:spLocks noGrp="1"/>
          </p:cNvSpPr>
          <p:nvPr>
            <p:ph type="title"/>
          </p:nvPr>
        </p:nvSpPr>
        <p:spPr/>
        <p:txBody>
          <a:bodyPr/>
          <a:lstStyle/>
          <a:p>
            <a:r>
              <a:rPr lang="en-GB" dirty="0"/>
              <a:t>Guidance	</a:t>
            </a:r>
          </a:p>
        </p:txBody>
      </p:sp>
      <p:sp>
        <p:nvSpPr>
          <p:cNvPr id="3" name="Content Placeholder 2">
            <a:extLst>
              <a:ext uri="{FF2B5EF4-FFF2-40B4-BE49-F238E27FC236}">
                <a16:creationId xmlns:a16="http://schemas.microsoft.com/office/drawing/2014/main" id="{55F63692-438C-4D3B-A16A-AB84F9D83711}"/>
              </a:ext>
            </a:extLst>
          </p:cNvPr>
          <p:cNvSpPr>
            <a:spLocks noGrp="1"/>
          </p:cNvSpPr>
          <p:nvPr>
            <p:ph idx="1"/>
          </p:nvPr>
        </p:nvSpPr>
        <p:spPr/>
        <p:txBody>
          <a:bodyPr>
            <a:normAutofit lnSpcReduction="10000"/>
          </a:bodyPr>
          <a:lstStyle/>
          <a:p>
            <a:r>
              <a:rPr lang="en-GB" sz="3200" dirty="0"/>
              <a:t>If no ventilation, no windows……………..NO AGP</a:t>
            </a:r>
          </a:p>
          <a:p>
            <a:r>
              <a:rPr lang="en-GB" sz="3200" dirty="0"/>
              <a:t>Natural ventilation with a window……..NO AGP UNTIL VENTILATION RATES ARE CONFIRMED</a:t>
            </a:r>
          </a:p>
          <a:p>
            <a:r>
              <a:rPr lang="en-GB" sz="3200" dirty="0"/>
              <a:t>DO NOT exhaust ventilation back into the Practice </a:t>
            </a:r>
          </a:p>
          <a:p>
            <a:pPr marL="0" indent="0">
              <a:buNone/>
            </a:pPr>
            <a:r>
              <a:rPr lang="en-GB" sz="3200" dirty="0"/>
              <a:t>   e.g. Filter machines….8 ACH does not mean 8 mins !!</a:t>
            </a:r>
          </a:p>
          <a:p>
            <a:r>
              <a:rPr lang="en-GB" sz="3200" dirty="0"/>
              <a:t>6-10 Air Changes per Hour (ACH) advised (10 mins minimum)</a:t>
            </a:r>
          </a:p>
          <a:p>
            <a:r>
              <a:rPr lang="en-GB" sz="3200" dirty="0"/>
              <a:t>Only necessary staff present during an AGP</a:t>
            </a:r>
          </a:p>
          <a:p>
            <a:r>
              <a:rPr lang="en-GB" sz="3200" dirty="0"/>
              <a:t>Clutter free surfaces</a:t>
            </a:r>
          </a:p>
          <a:p>
            <a:endParaRPr lang="en-GB" dirty="0"/>
          </a:p>
        </p:txBody>
      </p:sp>
    </p:spTree>
    <p:extLst>
      <p:ext uri="{BB962C8B-B14F-4D97-AF65-F5344CB8AC3E}">
        <p14:creationId xmlns:p14="http://schemas.microsoft.com/office/powerpoint/2010/main" val="3636391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D6298-681B-4929-B8EB-094223DE2EB8}"/>
              </a:ext>
            </a:extLst>
          </p:cNvPr>
          <p:cNvSpPr>
            <a:spLocks noGrp="1"/>
          </p:cNvSpPr>
          <p:nvPr>
            <p:ph type="title"/>
          </p:nvPr>
        </p:nvSpPr>
        <p:spPr/>
        <p:txBody>
          <a:bodyPr/>
          <a:lstStyle/>
          <a:p>
            <a:r>
              <a:rPr lang="en-GB" dirty="0"/>
              <a:t>Cleaning</a:t>
            </a:r>
          </a:p>
        </p:txBody>
      </p:sp>
      <p:sp>
        <p:nvSpPr>
          <p:cNvPr id="3" name="Content Placeholder 2">
            <a:extLst>
              <a:ext uri="{FF2B5EF4-FFF2-40B4-BE49-F238E27FC236}">
                <a16:creationId xmlns:a16="http://schemas.microsoft.com/office/drawing/2014/main" id="{A3866847-6368-40D6-AC26-2AB85E5323C6}"/>
              </a:ext>
            </a:extLst>
          </p:cNvPr>
          <p:cNvSpPr>
            <a:spLocks noGrp="1"/>
          </p:cNvSpPr>
          <p:nvPr>
            <p:ph idx="1"/>
          </p:nvPr>
        </p:nvSpPr>
        <p:spPr/>
        <p:txBody>
          <a:bodyPr>
            <a:normAutofit/>
          </a:bodyPr>
          <a:lstStyle/>
          <a:p>
            <a:r>
              <a:rPr lang="en-GB" sz="3200" dirty="0"/>
              <a:t>Clean after every AGP</a:t>
            </a:r>
          </a:p>
          <a:p>
            <a:r>
              <a:rPr lang="en-GB" sz="3200" dirty="0" err="1"/>
              <a:t>Systomatic</a:t>
            </a:r>
            <a:r>
              <a:rPr lang="en-GB" sz="3200" dirty="0"/>
              <a:t> and documented !</a:t>
            </a:r>
          </a:p>
          <a:p>
            <a:r>
              <a:rPr lang="en-GB" sz="3200" dirty="0"/>
              <a:t>Detergent / Cl  on ALL contact surface points</a:t>
            </a:r>
          </a:p>
          <a:p>
            <a:r>
              <a:rPr lang="en-GB" sz="3200" dirty="0"/>
              <a:t>Advise solution with 1000 parts chlorine per million</a:t>
            </a:r>
          </a:p>
          <a:p>
            <a:r>
              <a:rPr lang="en-GB" sz="3200" dirty="0"/>
              <a:t>Mops…..identify</a:t>
            </a:r>
          </a:p>
          <a:p>
            <a:r>
              <a:rPr lang="en-GB" sz="3200" dirty="0"/>
              <a:t>PPE…………Gloves, FFP3 masks, Facial protection, bibs, hat, fluid resistant gowns</a:t>
            </a:r>
          </a:p>
        </p:txBody>
      </p:sp>
    </p:spTree>
    <p:extLst>
      <p:ext uri="{BB962C8B-B14F-4D97-AF65-F5344CB8AC3E}">
        <p14:creationId xmlns:p14="http://schemas.microsoft.com/office/powerpoint/2010/main" val="3252341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4B3C-CD78-4ADE-B764-11DCB54D2340}"/>
              </a:ext>
            </a:extLst>
          </p:cNvPr>
          <p:cNvSpPr>
            <a:spLocks noGrp="1"/>
          </p:cNvSpPr>
          <p:nvPr>
            <p:ph type="title"/>
          </p:nvPr>
        </p:nvSpPr>
        <p:spPr/>
        <p:txBody>
          <a:bodyPr/>
          <a:lstStyle/>
          <a:p>
            <a:r>
              <a:rPr lang="en-GB" dirty="0"/>
              <a:t>Fallow Time</a:t>
            </a:r>
          </a:p>
        </p:txBody>
      </p:sp>
      <p:sp>
        <p:nvSpPr>
          <p:cNvPr id="3" name="Content Placeholder 2">
            <a:extLst>
              <a:ext uri="{FF2B5EF4-FFF2-40B4-BE49-F238E27FC236}">
                <a16:creationId xmlns:a16="http://schemas.microsoft.com/office/drawing/2014/main" id="{50A6395B-854B-41A1-9706-4F9AA9F5161E}"/>
              </a:ext>
            </a:extLst>
          </p:cNvPr>
          <p:cNvSpPr>
            <a:spLocks noGrp="1"/>
          </p:cNvSpPr>
          <p:nvPr>
            <p:ph idx="1"/>
          </p:nvPr>
        </p:nvSpPr>
        <p:spPr/>
        <p:txBody>
          <a:bodyPr>
            <a:noAutofit/>
          </a:bodyPr>
          <a:lstStyle/>
          <a:p>
            <a:r>
              <a:rPr lang="en-GB" sz="3200" dirty="0"/>
              <a:t>To allow 99% removal of the aerosol  (not droplet)</a:t>
            </a:r>
          </a:p>
          <a:p>
            <a:r>
              <a:rPr lang="en-GB" sz="3200" dirty="0"/>
              <a:t>10 mins allowed for droplets</a:t>
            </a:r>
          </a:p>
          <a:p>
            <a:r>
              <a:rPr lang="en-GB" sz="3200" dirty="0"/>
              <a:t>99% of aerosol may be removed by ventilation</a:t>
            </a:r>
          </a:p>
          <a:p>
            <a:pPr marL="0" indent="0">
              <a:buNone/>
            </a:pPr>
            <a:endParaRPr lang="en-GB" sz="3200" dirty="0"/>
          </a:p>
          <a:p>
            <a:pPr marL="0" indent="0">
              <a:buNone/>
            </a:pPr>
            <a:r>
              <a:rPr lang="en-GB" sz="3200" dirty="0" err="1"/>
              <a:t>Professioanal</a:t>
            </a:r>
            <a:r>
              <a:rPr lang="en-GB" sz="3200" dirty="0"/>
              <a:t> advice necessary if wishing to modify ventilation systems to reduce fallow time</a:t>
            </a:r>
          </a:p>
          <a:p>
            <a:pPr marL="0" indent="0">
              <a:buNone/>
            </a:pPr>
            <a:endParaRPr lang="en-GB" sz="3200" dirty="0"/>
          </a:p>
          <a:p>
            <a:pPr marL="0" indent="0">
              <a:buNone/>
            </a:pPr>
            <a:r>
              <a:rPr lang="en-GB" sz="3200" dirty="0"/>
              <a:t>All systems require validation testing and certification</a:t>
            </a:r>
          </a:p>
        </p:txBody>
      </p:sp>
    </p:spTree>
    <p:extLst>
      <p:ext uri="{BB962C8B-B14F-4D97-AF65-F5344CB8AC3E}">
        <p14:creationId xmlns:p14="http://schemas.microsoft.com/office/powerpoint/2010/main" val="315914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53258-E195-4C96-8497-81EABE504C67}"/>
              </a:ext>
            </a:extLst>
          </p:cNvPr>
          <p:cNvSpPr>
            <a:spLocks noGrp="1"/>
          </p:cNvSpPr>
          <p:nvPr>
            <p:ph type="title"/>
          </p:nvPr>
        </p:nvSpPr>
        <p:spPr>
          <a:xfrm>
            <a:off x="838200" y="365126"/>
            <a:ext cx="10515600" cy="593284"/>
          </a:xfrm>
        </p:spPr>
        <p:txBody>
          <a:bodyPr>
            <a:normAutofit fontScale="90000"/>
          </a:bodyPr>
          <a:lstStyle/>
          <a:p>
            <a:r>
              <a:rPr lang="en-GB" dirty="0"/>
              <a:t>Transmission</a:t>
            </a:r>
          </a:p>
        </p:txBody>
      </p:sp>
      <p:sp>
        <p:nvSpPr>
          <p:cNvPr id="3" name="Content Placeholder 2">
            <a:extLst>
              <a:ext uri="{FF2B5EF4-FFF2-40B4-BE49-F238E27FC236}">
                <a16:creationId xmlns:a16="http://schemas.microsoft.com/office/drawing/2014/main" id="{6559EDFC-541F-4378-8E2B-BAD6B337EE24}"/>
              </a:ext>
            </a:extLst>
          </p:cNvPr>
          <p:cNvSpPr>
            <a:spLocks noGrp="1"/>
          </p:cNvSpPr>
          <p:nvPr>
            <p:ph idx="1"/>
          </p:nvPr>
        </p:nvSpPr>
        <p:spPr>
          <a:xfrm>
            <a:off x="838200" y="1202901"/>
            <a:ext cx="10515600" cy="4974062"/>
          </a:xfrm>
        </p:spPr>
        <p:txBody>
          <a:bodyPr>
            <a:normAutofit fontScale="92500" lnSpcReduction="20000"/>
          </a:bodyPr>
          <a:lstStyle/>
          <a:p>
            <a:r>
              <a:rPr lang="en-GB" dirty="0"/>
              <a:t>Cough </a:t>
            </a:r>
          </a:p>
          <a:p>
            <a:r>
              <a:rPr lang="en-GB" dirty="0"/>
              <a:t>Sneeze</a:t>
            </a:r>
          </a:p>
          <a:p>
            <a:r>
              <a:rPr lang="en-GB" dirty="0"/>
              <a:t>Talking</a:t>
            </a:r>
          </a:p>
          <a:p>
            <a:r>
              <a:rPr lang="en-GB" dirty="0"/>
              <a:t>Singing</a:t>
            </a:r>
          </a:p>
          <a:p>
            <a:endParaRPr lang="en-GB" dirty="0"/>
          </a:p>
          <a:p>
            <a:pPr marL="0" indent="0">
              <a:buNone/>
            </a:pPr>
            <a:r>
              <a:rPr lang="en-GB" sz="3600" dirty="0"/>
              <a:t>Surfaces</a:t>
            </a:r>
          </a:p>
          <a:p>
            <a:r>
              <a:rPr lang="en-GB" dirty="0"/>
              <a:t>Fomites</a:t>
            </a:r>
          </a:p>
          <a:p>
            <a:endParaRPr lang="en-GB" dirty="0"/>
          </a:p>
          <a:p>
            <a:pPr marL="0" indent="0">
              <a:buNone/>
            </a:pPr>
            <a:r>
              <a:rPr lang="en-GB" sz="3600" dirty="0"/>
              <a:t>People   (incubation and shedding)</a:t>
            </a:r>
          </a:p>
          <a:p>
            <a:r>
              <a:rPr lang="en-GB" dirty="0"/>
              <a:t>With symptoms</a:t>
            </a:r>
          </a:p>
          <a:p>
            <a:r>
              <a:rPr lang="en-GB" dirty="0"/>
              <a:t>Just before symptoms</a:t>
            </a:r>
          </a:p>
        </p:txBody>
      </p:sp>
    </p:spTree>
    <p:extLst>
      <p:ext uri="{BB962C8B-B14F-4D97-AF65-F5344CB8AC3E}">
        <p14:creationId xmlns:p14="http://schemas.microsoft.com/office/powerpoint/2010/main" val="3226216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9CA635-7565-43E2-A9E8-8BF1A5B2FE5E}"/>
              </a:ext>
            </a:extLst>
          </p:cNvPr>
          <p:cNvSpPr txBox="1"/>
          <p:nvPr/>
        </p:nvSpPr>
        <p:spPr>
          <a:xfrm>
            <a:off x="2959576" y="1618344"/>
            <a:ext cx="6095184" cy="3693319"/>
          </a:xfrm>
          <a:prstGeom prst="rect">
            <a:avLst/>
          </a:prstGeom>
          <a:noFill/>
        </p:spPr>
        <p:txBody>
          <a:bodyPr wrap="square">
            <a:spAutoFit/>
          </a:bodyPr>
          <a:lstStyle/>
          <a:p>
            <a:pPr algn="l"/>
            <a:br>
              <a:rPr lang="en-GB" sz="2400" b="0" i="0" dirty="0">
                <a:solidFill>
                  <a:srgbClr val="222222"/>
                </a:solidFill>
                <a:effectLst/>
                <a:latin typeface="Arial" panose="020B0604020202020204" pitchFamily="34" charset="0"/>
              </a:rPr>
            </a:br>
            <a:r>
              <a:rPr lang="en-GB" sz="2400" b="0" i="0" dirty="0">
                <a:solidFill>
                  <a:srgbClr val="222222"/>
                </a:solidFill>
                <a:effectLst/>
                <a:latin typeface="Arial" panose="020B0604020202020204" pitchFamily="34" charset="0"/>
              </a:rPr>
              <a:t>All dental practices with a NHS GDS contract can expect to receive patients who have urgent problems highlighted via NHS 111 and via patient representative groups. This should allow those patients who need urgent dental care to be more evenly distributed amongst all NHS Providers rather than to a minority.</a:t>
            </a:r>
          </a:p>
          <a:p>
            <a:pPr algn="l"/>
            <a:r>
              <a:rPr lang="en-GB" sz="1800" b="0" i="0" dirty="0">
                <a:solidFill>
                  <a:srgbClr val="222222"/>
                </a:solidFill>
                <a:effectLst/>
                <a:latin typeface="Arial" panose="020B0604020202020204" pitchFamily="34" charset="0"/>
              </a:rPr>
              <a:t> </a:t>
            </a:r>
            <a:endParaRPr lang="en-GB"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497107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6184C7D-D392-45F8-A039-C0A5E068D8AF}"/>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330034" y="259882"/>
            <a:ext cx="10430030" cy="6477571"/>
          </a:xfrm>
        </p:spPr>
      </p:pic>
    </p:spTree>
    <p:extLst>
      <p:ext uri="{BB962C8B-B14F-4D97-AF65-F5344CB8AC3E}">
        <p14:creationId xmlns:p14="http://schemas.microsoft.com/office/powerpoint/2010/main" val="3484399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5E5907-B3D6-45D9-9423-8D8F6A083176}"/>
              </a:ext>
            </a:extLst>
          </p:cNvPr>
          <p:cNvSpPr txBox="1"/>
          <p:nvPr/>
        </p:nvSpPr>
        <p:spPr>
          <a:xfrm>
            <a:off x="2234657" y="1545190"/>
            <a:ext cx="8591447" cy="3046988"/>
          </a:xfrm>
          <a:prstGeom prst="rect">
            <a:avLst/>
          </a:prstGeom>
          <a:noFill/>
        </p:spPr>
        <p:txBody>
          <a:bodyPr wrap="square">
            <a:spAutoFit/>
          </a:bodyPr>
          <a:lstStyle/>
          <a:p>
            <a:r>
              <a:rPr lang="en-GB" sz="2400" b="0" i="0" dirty="0">
                <a:solidFill>
                  <a:srgbClr val="222222"/>
                </a:solidFill>
                <a:effectLst/>
                <a:latin typeface="Arial" panose="020B0604020202020204" pitchFamily="34" charset="0"/>
              </a:rPr>
              <a:t>We respectfully request that all NHS Providers co-operate with NHS England and NHS Improvement – East of England to care for these patients as urgent cases within the NHS contract. </a:t>
            </a:r>
            <a:r>
              <a:rPr lang="en-GB" sz="2400" b="1" i="0" dirty="0">
                <a:solidFill>
                  <a:srgbClr val="222222"/>
                </a:solidFill>
                <a:effectLst/>
                <a:latin typeface="Arial" panose="020B0604020202020204" pitchFamily="34" charset="0"/>
              </a:rPr>
              <a:t>Any patient who has been signposted by NHS 111 or a patient representative group and who is declined NHS care at a dental practice, </a:t>
            </a:r>
            <a:r>
              <a:rPr lang="en-GB" sz="2400" b="1" i="1" u="sng" dirty="0">
                <a:solidFill>
                  <a:srgbClr val="222222"/>
                </a:solidFill>
                <a:effectLst/>
                <a:latin typeface="Arial" panose="020B0604020202020204" pitchFamily="34" charset="0"/>
              </a:rPr>
              <a:t>that has capacity</a:t>
            </a:r>
            <a:r>
              <a:rPr lang="en-GB" sz="2400" b="1" i="0" dirty="0">
                <a:solidFill>
                  <a:srgbClr val="222222"/>
                </a:solidFill>
                <a:effectLst/>
                <a:latin typeface="Arial" panose="020B0604020202020204" pitchFamily="34" charset="0"/>
              </a:rPr>
              <a:t>, will be highlighted to NHS England and NHS Improvement – East of England for follow up with the Provider</a:t>
            </a:r>
            <a:endParaRPr lang="en-GB" sz="2400" dirty="0"/>
          </a:p>
        </p:txBody>
      </p:sp>
    </p:spTree>
    <p:extLst>
      <p:ext uri="{BB962C8B-B14F-4D97-AF65-F5344CB8AC3E}">
        <p14:creationId xmlns:p14="http://schemas.microsoft.com/office/powerpoint/2010/main" val="107989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8C3371-4885-41AE-8356-5AD569D3311D}"/>
              </a:ext>
            </a:extLst>
          </p:cNvPr>
          <p:cNvSpPr txBox="1"/>
          <p:nvPr/>
        </p:nvSpPr>
        <p:spPr>
          <a:xfrm>
            <a:off x="3189398" y="2242192"/>
            <a:ext cx="6095184" cy="3785652"/>
          </a:xfrm>
          <a:prstGeom prst="rect">
            <a:avLst/>
          </a:prstGeom>
          <a:noFill/>
        </p:spPr>
        <p:txBody>
          <a:bodyPr wrap="square">
            <a:spAutoFit/>
          </a:bodyPr>
          <a:lstStyle/>
          <a:p>
            <a:r>
              <a:rPr lang="en-GB" sz="2400" b="0" i="0" dirty="0">
                <a:solidFill>
                  <a:srgbClr val="222222"/>
                </a:solidFill>
                <a:effectLst/>
                <a:latin typeface="Arial" panose="020B0604020202020204" pitchFamily="34" charset="0"/>
              </a:rPr>
              <a:t>NHS England and NHS Improvement – East of England remains committed to ensure that all patients who need urgent NHS dental care will receive it and this new robust process is targeted at a minority of NHS Providers who are inappropriately limiting access to NHS dental care. We consider this be a potentially serious ethical and contractual matter for Providers and Performers. </a:t>
            </a:r>
            <a:endParaRPr lang="en-GB" sz="2400" dirty="0"/>
          </a:p>
        </p:txBody>
      </p:sp>
    </p:spTree>
    <p:extLst>
      <p:ext uri="{BB962C8B-B14F-4D97-AF65-F5344CB8AC3E}">
        <p14:creationId xmlns:p14="http://schemas.microsoft.com/office/powerpoint/2010/main" val="218047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DC5CC-5B3B-4794-9451-BF57C7F6E4F0}"/>
              </a:ext>
            </a:extLst>
          </p:cNvPr>
          <p:cNvSpPr>
            <a:spLocks noGrp="1"/>
          </p:cNvSpPr>
          <p:nvPr>
            <p:ph type="title"/>
          </p:nvPr>
        </p:nvSpPr>
        <p:spPr/>
        <p:txBody>
          <a:bodyPr/>
          <a:lstStyle/>
          <a:p>
            <a:r>
              <a:rPr lang="en-GB" dirty="0"/>
              <a:t>During this phase, the baseline expectation is:</a:t>
            </a:r>
          </a:p>
        </p:txBody>
      </p:sp>
      <p:sp>
        <p:nvSpPr>
          <p:cNvPr id="3" name="Content Placeholder 2">
            <a:extLst>
              <a:ext uri="{FF2B5EF4-FFF2-40B4-BE49-F238E27FC236}">
                <a16:creationId xmlns:a16="http://schemas.microsoft.com/office/drawing/2014/main" id="{0FCA634D-AEE4-4750-A531-619696CA8104}"/>
              </a:ext>
            </a:extLst>
          </p:cNvPr>
          <p:cNvSpPr>
            <a:spLocks noGrp="1"/>
          </p:cNvSpPr>
          <p:nvPr>
            <p:ph idx="1"/>
          </p:nvPr>
        </p:nvSpPr>
        <p:spPr/>
        <p:txBody>
          <a:bodyPr/>
          <a:lstStyle/>
          <a:p>
            <a:endParaRPr lang="en-GB" dirty="0"/>
          </a:p>
          <a:p>
            <a:endParaRPr lang="en-GB" dirty="0"/>
          </a:p>
          <a:p>
            <a:r>
              <a:rPr lang="en-GB" dirty="0"/>
              <a:t>Practices should be open for face to face care unless there are</a:t>
            </a:r>
          </a:p>
          <a:p>
            <a:pPr marL="0" indent="0">
              <a:buNone/>
            </a:pPr>
            <a:r>
              <a:rPr lang="en-GB" dirty="0"/>
              <a:t>specific circumstances which prevent this and arrangements should be</a:t>
            </a:r>
          </a:p>
          <a:p>
            <a:pPr marL="0" indent="0">
              <a:buNone/>
            </a:pPr>
            <a:r>
              <a:rPr lang="en-GB" dirty="0"/>
              <a:t>agreed with NHS commissioners.</a:t>
            </a:r>
          </a:p>
        </p:txBody>
      </p:sp>
    </p:spTree>
    <p:extLst>
      <p:ext uri="{BB962C8B-B14F-4D97-AF65-F5344CB8AC3E}">
        <p14:creationId xmlns:p14="http://schemas.microsoft.com/office/powerpoint/2010/main" val="133240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A45B-2E3D-4ECA-B25D-0DBE2AE13F41}"/>
              </a:ext>
            </a:extLst>
          </p:cNvPr>
          <p:cNvSpPr>
            <a:spLocks noGrp="1"/>
          </p:cNvSpPr>
          <p:nvPr>
            <p:ph type="title"/>
          </p:nvPr>
        </p:nvSpPr>
        <p:spPr/>
        <p:txBody>
          <a:bodyPr/>
          <a:lstStyle/>
          <a:p>
            <a:r>
              <a:rPr lang="en-GB" dirty="0"/>
              <a:t>Urgent Care</a:t>
            </a:r>
          </a:p>
        </p:txBody>
      </p:sp>
      <p:sp>
        <p:nvSpPr>
          <p:cNvPr id="3" name="Content Placeholder 2">
            <a:extLst>
              <a:ext uri="{FF2B5EF4-FFF2-40B4-BE49-F238E27FC236}">
                <a16:creationId xmlns:a16="http://schemas.microsoft.com/office/drawing/2014/main" id="{966050B1-9290-4807-9C27-50707383F7D3}"/>
              </a:ext>
            </a:extLst>
          </p:cNvPr>
          <p:cNvSpPr>
            <a:spLocks noGrp="1"/>
          </p:cNvSpPr>
          <p:nvPr>
            <p:ph idx="1"/>
          </p:nvPr>
        </p:nvSpPr>
        <p:spPr/>
        <p:txBody>
          <a:bodyPr/>
          <a:lstStyle/>
          <a:p>
            <a:endParaRPr lang="en-GB" dirty="0"/>
          </a:p>
          <a:p>
            <a:endParaRPr lang="en-GB" dirty="0"/>
          </a:p>
          <a:p>
            <a:r>
              <a:rPr lang="en-GB" dirty="0"/>
              <a:t>Practices should prioritise urgent dental care (UDC) provision, with</a:t>
            </a:r>
          </a:p>
          <a:p>
            <a:pPr marL="0" indent="0">
              <a:buNone/>
            </a:pPr>
            <a:r>
              <a:rPr lang="en-GB" dirty="0"/>
              <a:t>flexibility for practices to do what is best for their patients. Detail is</a:t>
            </a:r>
          </a:p>
          <a:p>
            <a:pPr marL="0" indent="0">
              <a:buNone/>
            </a:pPr>
            <a:r>
              <a:rPr lang="en-GB" dirty="0"/>
              <a:t>covered in the revised standard operating procedures for urgent dental</a:t>
            </a:r>
          </a:p>
          <a:p>
            <a:pPr marL="0" indent="0">
              <a:buNone/>
            </a:pPr>
            <a:r>
              <a:rPr lang="en-GB" dirty="0"/>
              <a:t>care (UDC SOP), which should be read in conjunction with this SOP.</a:t>
            </a:r>
          </a:p>
        </p:txBody>
      </p:sp>
    </p:spTree>
    <p:extLst>
      <p:ext uri="{BB962C8B-B14F-4D97-AF65-F5344CB8AC3E}">
        <p14:creationId xmlns:p14="http://schemas.microsoft.com/office/powerpoint/2010/main" val="16931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7212-4B04-4F4F-99A2-A40E296F0F91}"/>
              </a:ext>
            </a:extLst>
          </p:cNvPr>
          <p:cNvSpPr>
            <a:spLocks noGrp="1"/>
          </p:cNvSpPr>
          <p:nvPr>
            <p:ph type="title"/>
          </p:nvPr>
        </p:nvSpPr>
        <p:spPr/>
        <p:txBody>
          <a:bodyPr/>
          <a:lstStyle/>
          <a:p>
            <a:r>
              <a:rPr lang="en-GB" dirty="0"/>
              <a:t>Changes in “Scope of Practice”</a:t>
            </a:r>
          </a:p>
        </p:txBody>
      </p:sp>
      <p:sp>
        <p:nvSpPr>
          <p:cNvPr id="3" name="Content Placeholder 2">
            <a:extLst>
              <a:ext uri="{FF2B5EF4-FFF2-40B4-BE49-F238E27FC236}">
                <a16:creationId xmlns:a16="http://schemas.microsoft.com/office/drawing/2014/main" id="{7948B18F-46B1-43AB-B148-024DE1DC3396}"/>
              </a:ext>
            </a:extLst>
          </p:cNvPr>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t>• Progression towards the resumption of an increasing range of dental</a:t>
            </a:r>
          </a:p>
          <a:p>
            <a:pPr marL="0" indent="0">
              <a:buNone/>
            </a:pPr>
            <a:r>
              <a:rPr lang="en-GB" dirty="0"/>
              <a:t>care, including aerosol generating procedures (AGP), risk-managed by</a:t>
            </a:r>
          </a:p>
          <a:p>
            <a:pPr marL="0" indent="0">
              <a:buNone/>
            </a:pPr>
            <a:r>
              <a:rPr lang="en-GB" dirty="0"/>
              <a:t>individual practices subject to following the necessary IPC and PPE</a:t>
            </a:r>
          </a:p>
          <a:p>
            <a:pPr marL="0" indent="0">
              <a:buNone/>
            </a:pPr>
            <a:r>
              <a:rPr lang="en-GB" dirty="0"/>
              <a:t>requirements.</a:t>
            </a:r>
          </a:p>
          <a:p>
            <a:pPr marL="0" indent="0">
              <a:buNone/>
            </a:pPr>
            <a:endParaRPr lang="en-GB" dirty="0"/>
          </a:p>
          <a:p>
            <a:pPr marL="0" indent="0">
              <a:buNone/>
            </a:pPr>
            <a:r>
              <a:rPr lang="en-GB" dirty="0"/>
              <a:t>CDO Aug 28 2020</a:t>
            </a:r>
          </a:p>
        </p:txBody>
      </p:sp>
    </p:spTree>
    <p:extLst>
      <p:ext uri="{BB962C8B-B14F-4D97-AF65-F5344CB8AC3E}">
        <p14:creationId xmlns:p14="http://schemas.microsoft.com/office/powerpoint/2010/main" val="1958911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4DE7B-8E61-4443-BDA3-BDB0D554095C}"/>
              </a:ext>
            </a:extLst>
          </p:cNvPr>
          <p:cNvSpPr>
            <a:spLocks noGrp="1"/>
          </p:cNvSpPr>
          <p:nvPr>
            <p:ph type="title"/>
          </p:nvPr>
        </p:nvSpPr>
        <p:spPr/>
        <p:txBody>
          <a:bodyPr/>
          <a:lstStyle/>
          <a:p>
            <a:r>
              <a:rPr lang="en-GB" dirty="0"/>
              <a:t>What has been happening ?</a:t>
            </a:r>
            <a:br>
              <a:rPr lang="en-GB" dirty="0"/>
            </a:br>
            <a:endParaRPr lang="en-GB" dirty="0"/>
          </a:p>
        </p:txBody>
      </p:sp>
      <p:sp>
        <p:nvSpPr>
          <p:cNvPr id="3" name="Content Placeholder 2">
            <a:extLst>
              <a:ext uri="{FF2B5EF4-FFF2-40B4-BE49-F238E27FC236}">
                <a16:creationId xmlns:a16="http://schemas.microsoft.com/office/drawing/2014/main" id="{02E24069-2CC8-40F5-99E8-52DB47DD9D5F}"/>
              </a:ext>
            </a:extLst>
          </p:cNvPr>
          <p:cNvSpPr>
            <a:spLocks noGrp="1"/>
          </p:cNvSpPr>
          <p:nvPr>
            <p:ph idx="1"/>
          </p:nvPr>
        </p:nvSpPr>
        <p:spPr/>
        <p:txBody>
          <a:bodyPr/>
          <a:lstStyle/>
          <a:p>
            <a:r>
              <a:rPr lang="en-GB" dirty="0"/>
              <a:t>Gaming……..furlough staff and not working</a:t>
            </a:r>
          </a:p>
          <a:p>
            <a:r>
              <a:rPr lang="en-GB" dirty="0"/>
              <a:t>“Can’t do more or might make a loss”</a:t>
            </a:r>
          </a:p>
          <a:p>
            <a:r>
              <a:rPr lang="en-GB" dirty="0"/>
              <a:t>Charging for PPE</a:t>
            </a:r>
          </a:p>
          <a:p>
            <a:r>
              <a:rPr lang="en-GB" dirty="0"/>
              <a:t>Only Private available</a:t>
            </a:r>
          </a:p>
          <a:p>
            <a:r>
              <a:rPr lang="en-GB" dirty="0"/>
              <a:t>Furloughed staff working!</a:t>
            </a:r>
          </a:p>
          <a:p>
            <a:r>
              <a:rPr lang="en-GB" dirty="0"/>
              <a:t>Using UDC’s as a backstop</a:t>
            </a:r>
          </a:p>
          <a:p>
            <a:r>
              <a:rPr lang="en-GB" dirty="0"/>
              <a:t>Complaints to MP’s</a:t>
            </a:r>
          </a:p>
          <a:p>
            <a:r>
              <a:rPr lang="en-GB" dirty="0"/>
              <a:t>Complaints from Patient groups</a:t>
            </a:r>
          </a:p>
        </p:txBody>
      </p:sp>
    </p:spTree>
    <p:extLst>
      <p:ext uri="{BB962C8B-B14F-4D97-AF65-F5344CB8AC3E}">
        <p14:creationId xmlns:p14="http://schemas.microsoft.com/office/powerpoint/2010/main" val="2310285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DFDC-B47E-447E-99C1-2DE730828770}"/>
              </a:ext>
            </a:extLst>
          </p:cNvPr>
          <p:cNvSpPr>
            <a:spLocks noGrp="1"/>
          </p:cNvSpPr>
          <p:nvPr>
            <p:ph type="title"/>
          </p:nvPr>
        </p:nvSpPr>
        <p:spPr/>
        <p:txBody>
          <a:bodyPr/>
          <a:lstStyle/>
          <a:p>
            <a:r>
              <a:rPr lang="en-GB" dirty="0"/>
              <a:t>What will happen</a:t>
            </a:r>
          </a:p>
        </p:txBody>
      </p:sp>
      <p:sp>
        <p:nvSpPr>
          <p:cNvPr id="3" name="Content Placeholder 2">
            <a:extLst>
              <a:ext uri="{FF2B5EF4-FFF2-40B4-BE49-F238E27FC236}">
                <a16:creationId xmlns:a16="http://schemas.microsoft.com/office/drawing/2014/main" id="{50569ED1-5DA7-41D5-891D-6CE7A8051D69}"/>
              </a:ext>
            </a:extLst>
          </p:cNvPr>
          <p:cNvSpPr>
            <a:spLocks noGrp="1"/>
          </p:cNvSpPr>
          <p:nvPr>
            <p:ph idx="1"/>
          </p:nvPr>
        </p:nvSpPr>
        <p:spPr/>
        <p:txBody>
          <a:bodyPr/>
          <a:lstStyle/>
          <a:p>
            <a:r>
              <a:rPr lang="en-GB" dirty="0"/>
              <a:t>Contact from Commissioners</a:t>
            </a:r>
          </a:p>
          <a:p>
            <a:r>
              <a:rPr lang="en-GB" dirty="0"/>
              <a:t>Warning from Commissioners</a:t>
            </a:r>
          </a:p>
          <a:p>
            <a:r>
              <a:rPr lang="en-GB" dirty="0"/>
              <a:t>Breach Notice</a:t>
            </a:r>
          </a:p>
          <a:p>
            <a:r>
              <a:rPr lang="en-GB" dirty="0"/>
              <a:t>Changes to current and future contracts</a:t>
            </a:r>
          </a:p>
        </p:txBody>
      </p:sp>
    </p:spTree>
    <p:extLst>
      <p:ext uri="{BB962C8B-B14F-4D97-AF65-F5344CB8AC3E}">
        <p14:creationId xmlns:p14="http://schemas.microsoft.com/office/powerpoint/2010/main" val="166012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740</Words>
  <Application>Microsoft Office PowerPoint</Application>
  <PresentationFormat>Widescreen</PresentationFormat>
  <Paragraphs>116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111</vt:lpstr>
      <vt:lpstr>PowerPoint Presentation</vt:lpstr>
      <vt:lpstr>PowerPoint Presentation</vt:lpstr>
      <vt:lpstr>PowerPoint Presentation</vt:lpstr>
      <vt:lpstr>During this phase, the baseline expectation is:</vt:lpstr>
      <vt:lpstr>Urgent Care</vt:lpstr>
      <vt:lpstr>Changes in “Scope of Practice”</vt:lpstr>
      <vt:lpstr>What has been happening ? </vt:lpstr>
      <vt:lpstr>What will happen</vt:lpstr>
      <vt:lpstr>The Future</vt:lpstr>
      <vt:lpstr>Dental Punchbag</vt:lpstr>
      <vt:lpstr>We are NOT a Punchbag for the Public</vt:lpstr>
      <vt:lpstr> Covid 19  Care……….Aerosol </vt:lpstr>
      <vt:lpstr>Mitigation</vt:lpstr>
      <vt:lpstr>Prevention</vt:lpstr>
      <vt:lpstr>Guidance </vt:lpstr>
      <vt:lpstr>Cleaning</vt:lpstr>
      <vt:lpstr>Fallow Time</vt:lpstr>
      <vt:lpstr>Transmission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Care</dc:title>
  <dc:creator>Anthony Clough</dc:creator>
  <cp:lastModifiedBy>Anthony Clough</cp:lastModifiedBy>
  <cp:revision>14</cp:revision>
  <dcterms:created xsi:type="dcterms:W3CDTF">2020-09-28T15:17:10Z</dcterms:created>
  <dcterms:modified xsi:type="dcterms:W3CDTF">2020-09-28T16:53:17Z</dcterms:modified>
</cp:coreProperties>
</file>